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006699"/>
    <a:srgbClr val="4D9B31"/>
    <a:srgbClr val="5E913B"/>
    <a:srgbClr val="33CC33"/>
    <a:srgbClr val="6699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" y="10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990" cy="497969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689" y="1"/>
            <a:ext cx="2949990" cy="497969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r">
              <a:defRPr sz="1200"/>
            </a:lvl1pPr>
          </a:lstStyle>
          <a:p>
            <a:fld id="{DD08EBE9-3B8D-4BBF-BFD9-FA6ADE1A9DDD}" type="datetimeFigureOut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1369"/>
            <a:ext cx="2949990" cy="497969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689" y="9441369"/>
            <a:ext cx="2949990" cy="497969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r">
              <a:defRPr sz="1200"/>
            </a:lvl1pPr>
          </a:lstStyle>
          <a:p>
            <a:fld id="{A7DC525D-1F2D-49D1-AB9C-FE6B8DB1B4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600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5506AA8B-00AB-407B-969E-12C7B06D5F44}" type="datetimeFigureOut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8"/>
            <a:ext cx="5445760" cy="3913614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D993A3DC-8364-446E-9070-6B12E5436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12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3A3DC-8364-446E-9070-6B12E5436BB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421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74B00-0D40-42B3-860A-C8E7758C2B5D}" type="datetime1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7F56-71CD-43A9-93D1-C60FF96FCE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711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840AC-D0D3-45A1-8B12-5208B6C913D7}" type="datetime1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7F56-71CD-43A9-93D1-C60FF96FCE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91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9C27F-80BC-47C6-8681-9206005BCE13}" type="datetime1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7F56-71CD-43A9-93D1-C60FF96FCE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05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2F25-1947-4042-9593-A749A0D98CC5}" type="datetime1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7F56-71CD-43A9-93D1-C60FF96FCE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431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64E4-4F7C-4802-ADDE-AEE1D7847B53}" type="datetime1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7F56-71CD-43A9-93D1-C60FF96FCE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392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DBE-F4DD-43E8-BEB5-DAC4B02F82F0}" type="datetime1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7F56-71CD-43A9-93D1-C60FF96FCE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40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D4B7-780B-440D-85ED-21F6A9645968}" type="datetime1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7F56-71CD-43A9-93D1-C60FF96FCE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94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1821A-0574-4643-ADE1-E4D0FF4F569D}" type="datetime1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7F56-71CD-43A9-93D1-C60FF96FCE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085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7204-62B2-45B9-B0B3-1E9132DDBF10}" type="datetime1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7F56-71CD-43A9-93D1-C60FF96FCE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57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583CD-27A0-4907-B6EB-8579462E9560}" type="datetime1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7F56-71CD-43A9-93D1-C60FF96FCE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00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A4BA0-A27B-42C9-BF61-9FC4C5A8360D}" type="datetime1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7F56-71CD-43A9-93D1-C60FF96FCE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087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971CE-05DA-4341-A2AA-EE9C88164302}" type="datetime1">
              <a:rPr kumimoji="1" lang="ja-JP" altLang="en-US" smtClean="0"/>
              <a:t>2020/3/11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07F56-71CD-43A9-93D1-C60FF96FCE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485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https://orcid.org/sites/all/themes/orcid/img/orcid-logo.p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4" y="430894"/>
            <a:ext cx="9894726" cy="4098902"/>
          </a:xfrm>
          <a:prstGeom prst="rect">
            <a:avLst/>
          </a:prstGeom>
        </p:spPr>
      </p:pic>
      <p:sp>
        <p:nvSpPr>
          <p:cNvPr id="7" name="テキスト ボックス 6"/>
          <p:cNvSpPr txBox="1">
            <a:spLocks/>
          </p:cNvSpPr>
          <p:nvPr/>
        </p:nvSpPr>
        <p:spPr>
          <a:xfrm>
            <a:off x="773723" y="4529793"/>
            <a:ext cx="2715065" cy="1836000"/>
          </a:xfrm>
          <a:prstGeom prst="rect">
            <a:avLst/>
          </a:prstGeom>
          <a:noFill/>
          <a:ln w="22225">
            <a:solidFill>
              <a:srgbClr val="99CC00"/>
            </a:solidFill>
            <a:prstDash val="dash"/>
          </a:ln>
        </p:spPr>
        <p:txBody>
          <a:bodyPr wrap="square" rtlCol="0">
            <a:noAutofit/>
          </a:bodyPr>
          <a:lstStyle/>
          <a:p>
            <a:r>
              <a:rPr kumimoji="1" lang="ja-JP" altLang="en-US" sz="2400" b="1" dirty="0" smtClean="0">
                <a:solidFill>
                  <a:srgbClr val="99CC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</a:t>
            </a:r>
            <a:endParaRPr kumimoji="1" lang="en-US" altLang="ja-JP" sz="2400" b="1" dirty="0" smtClean="0">
              <a:solidFill>
                <a:srgbClr val="99CC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4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エクセルをアップロード</a:t>
            </a:r>
            <a:endParaRPr kumimoji="1" lang="en-US" altLang="ja-JP" sz="1400" b="1" dirty="0" smtClean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ja-JP" altLang="en-US" sz="14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筑波大学（研究企画課）が一括して行う。</a:t>
            </a:r>
            <a:endParaRPr lang="en-US" altLang="ja-JP" sz="1400" b="1" dirty="0" smtClean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kumimoji="1" lang="ja-JP" altLang="en-US" sz="1400" b="1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登録</a:t>
            </a:r>
            <a:r>
              <a:rPr kumimoji="1" lang="ja-JP" altLang="en-US" sz="14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するデータ項目：</a:t>
            </a:r>
            <a:r>
              <a:rPr lang="ja-JP" altLang="en-US" sz="14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「氏名」「メールアドレス」「所属機関名」「所属部局」「職名」</a:t>
            </a:r>
            <a:endParaRPr kumimoji="1" lang="ja-JP" altLang="en-US" sz="14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>
            <a:spLocks/>
          </p:cNvSpPr>
          <p:nvPr/>
        </p:nvSpPr>
        <p:spPr>
          <a:xfrm>
            <a:off x="3739670" y="4529795"/>
            <a:ext cx="2714400" cy="1836000"/>
          </a:xfrm>
          <a:prstGeom prst="rect">
            <a:avLst/>
          </a:prstGeom>
          <a:noFill/>
          <a:ln w="22225">
            <a:solidFill>
              <a:srgbClr val="99CC00"/>
            </a:solidFill>
            <a:prstDash val="dash"/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kumimoji="1" lang="ja-JP" altLang="en-US" sz="2400" b="1" dirty="0" smtClean="0">
                <a:solidFill>
                  <a:srgbClr val="99CC00"/>
                </a:solidFill>
              </a:rPr>
              <a:t>②</a:t>
            </a:r>
            <a:endParaRPr kumimoji="1" lang="en-US" altLang="ja-JP" sz="2400" b="1" dirty="0" smtClean="0">
              <a:solidFill>
                <a:srgbClr val="99CC00"/>
              </a:solidFill>
            </a:endParaRPr>
          </a:p>
          <a:p>
            <a:r>
              <a:rPr kumimoji="1" lang="ja-JP" altLang="en-US" sz="14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筑波大学から、各研究者に</a:t>
            </a:r>
            <a:r>
              <a:rPr kumimoji="1" lang="en-US" altLang="ja-JP" sz="14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</a:t>
            </a:r>
            <a:r>
              <a:rPr kumimoji="1" lang="ja-JP" altLang="en-US" sz="14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登録促進のメールが届きます。</a:t>
            </a:r>
            <a:endParaRPr kumimoji="1" lang="en-US" altLang="ja-JP" sz="1400" b="1" dirty="0" smtClean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kumimoji="1" lang="ja-JP" altLang="en-US" sz="14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メールに従い、</a:t>
            </a:r>
            <a:r>
              <a:rPr kumimoji="1" lang="en-US" altLang="ja-JP" sz="14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</a:t>
            </a:r>
            <a:r>
              <a:rPr kumimoji="1" lang="ja-JP" altLang="en-US" sz="14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登録してください。</a:t>
            </a:r>
            <a:endParaRPr kumimoji="1" lang="ja-JP" altLang="en-US" sz="14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>
            <a:spLocks/>
          </p:cNvSpPr>
          <p:nvPr/>
        </p:nvSpPr>
        <p:spPr>
          <a:xfrm>
            <a:off x="6705601" y="4529794"/>
            <a:ext cx="2714400" cy="1836000"/>
          </a:xfrm>
          <a:prstGeom prst="rect">
            <a:avLst/>
          </a:prstGeom>
          <a:noFill/>
          <a:ln w="22225">
            <a:solidFill>
              <a:srgbClr val="99CC00"/>
            </a:solidFill>
            <a:prstDash val="dash"/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kumimoji="1" lang="ja-JP" altLang="en-US" sz="2400" b="1" dirty="0" smtClean="0">
                <a:solidFill>
                  <a:srgbClr val="99CC00"/>
                </a:solidFill>
              </a:rPr>
              <a:t>③</a:t>
            </a:r>
            <a:endParaRPr kumimoji="1" lang="en-US" altLang="ja-JP" sz="2400" b="1" dirty="0" smtClean="0">
              <a:solidFill>
                <a:srgbClr val="99CC00"/>
              </a:solidFill>
            </a:endParaRPr>
          </a:p>
          <a:p>
            <a:r>
              <a:rPr kumimoji="1" lang="ja-JP" altLang="en-US" sz="13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Ａ先生が筑波大学を承認すると筑波大学はＡ先生の</a:t>
            </a:r>
            <a:r>
              <a:rPr kumimoji="1" lang="en-US" altLang="ja-JP" sz="13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Trusted organization</a:t>
            </a:r>
            <a:r>
              <a:rPr kumimoji="1" lang="ja-JP" altLang="en-US" sz="13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になり、①でアップロードしたデータがＡ先生の</a:t>
            </a:r>
            <a:r>
              <a:rPr kumimoji="1" lang="en-US" altLang="ja-JP" sz="13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</a:t>
            </a:r>
            <a:r>
              <a:rPr kumimoji="1" lang="ja-JP" altLang="en-US" sz="13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レコードに書き込まれ、そのソース名が筑波大学になります。</a:t>
            </a:r>
            <a:endParaRPr kumimoji="1" lang="ja-JP" altLang="en-US" sz="1300" b="1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noFill/>
          <a:ln w="254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677150" y="6365793"/>
            <a:ext cx="2228850" cy="365125"/>
          </a:xfrm>
        </p:spPr>
        <p:txBody>
          <a:bodyPr/>
          <a:lstStyle/>
          <a:p>
            <a:fld id="{91507F56-71CD-43A9-93D1-C60FF96FCEB4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37341" y="0"/>
            <a:ext cx="54313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</a:t>
            </a:r>
            <a:r>
              <a:rPr kumimoji="1" lang="ja-JP" altLang="en-US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登録及び</a:t>
            </a:r>
            <a:r>
              <a:rPr kumimoji="1" lang="en-US" altLang="ja-JP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Trusted</a:t>
            </a:r>
            <a:r>
              <a:rPr kumimoji="1" lang="ja-JP" altLang="en-US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</a:t>
            </a:r>
            <a:r>
              <a:rPr kumimoji="1" lang="en-US" altLang="ja-JP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organization</a:t>
            </a:r>
            <a:r>
              <a:rPr kumimoji="1" lang="ja-JP" altLang="en-US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承認手順</a:t>
            </a:r>
            <a:endParaRPr kumimoji="1" lang="ja-JP" altLang="en-US" sz="20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-1" y="0"/>
            <a:ext cx="2121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全体フロー</a:t>
            </a:r>
            <a:endParaRPr kumimoji="1" lang="ja-JP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4" name="フリーフォーム 3"/>
          <p:cNvSpPr/>
          <p:nvPr/>
        </p:nvSpPr>
        <p:spPr>
          <a:xfrm>
            <a:off x="5812971" y="3148149"/>
            <a:ext cx="627018" cy="966651"/>
          </a:xfrm>
          <a:custGeom>
            <a:avLst/>
            <a:gdLst>
              <a:gd name="connsiteX0" fmla="*/ 91440 w 627018"/>
              <a:gd name="connsiteY0" fmla="*/ 26125 h 966651"/>
              <a:gd name="connsiteX1" fmla="*/ 182880 w 627018"/>
              <a:gd name="connsiteY1" fmla="*/ 65314 h 966651"/>
              <a:gd name="connsiteX2" fmla="*/ 248195 w 627018"/>
              <a:gd name="connsiteY2" fmla="*/ 0 h 966651"/>
              <a:gd name="connsiteX3" fmla="*/ 627018 w 627018"/>
              <a:gd name="connsiteY3" fmla="*/ 796834 h 966651"/>
              <a:gd name="connsiteX4" fmla="*/ 169818 w 627018"/>
              <a:gd name="connsiteY4" fmla="*/ 966651 h 966651"/>
              <a:gd name="connsiteX5" fmla="*/ 0 w 627018"/>
              <a:gd name="connsiteY5" fmla="*/ 809897 h 966651"/>
              <a:gd name="connsiteX6" fmla="*/ 91440 w 627018"/>
              <a:gd name="connsiteY6" fmla="*/ 26125 h 966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018" h="966651">
                <a:moveTo>
                  <a:pt x="91440" y="26125"/>
                </a:moveTo>
                <a:lnTo>
                  <a:pt x="182880" y="65314"/>
                </a:lnTo>
                <a:lnTo>
                  <a:pt x="248195" y="0"/>
                </a:lnTo>
                <a:lnTo>
                  <a:pt x="627018" y="796834"/>
                </a:lnTo>
                <a:lnTo>
                  <a:pt x="169818" y="966651"/>
                </a:lnTo>
                <a:lnTo>
                  <a:pt x="0" y="809897"/>
                </a:lnTo>
                <a:lnTo>
                  <a:pt x="91440" y="261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496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noFill/>
          <a:ln w="254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/>
          <p:cNvCxnSpPr/>
          <p:nvPr/>
        </p:nvCxnSpPr>
        <p:spPr>
          <a:xfrm>
            <a:off x="1212912" y="1694610"/>
            <a:ext cx="7286319" cy="11724"/>
          </a:xfrm>
          <a:prstGeom prst="line">
            <a:avLst/>
          </a:prstGeom>
          <a:ln w="25400">
            <a:solidFill>
              <a:srgbClr val="99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1078523" y="236429"/>
            <a:ext cx="84773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メールが届きます。</a:t>
            </a:r>
            <a:endParaRPr kumimoji="1" lang="en-US" altLang="ja-JP" sz="2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新規登録又はログインボタンをクリックしてください。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8524" y="944315"/>
            <a:ext cx="7748953" cy="58488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44498" y="921133"/>
            <a:ext cx="758483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筑波大学</a:t>
            </a:r>
            <a:endParaRPr kumimoji="1" lang="en-US" altLang="ja-JP" sz="2400" b="1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of Tsukuba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筑波　太郎　様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6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筑波大学研究推進部研究企画課</a:t>
            </a:r>
            <a:r>
              <a:rPr lang="en-US" altLang="ja-JP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</a:t>
            </a:r>
            <a:r>
              <a:rPr lang="ja-JP" altLang="en-US" sz="1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問合せ窓口です。</a:t>
            </a:r>
            <a:endParaRPr lang="en-US" altLang="ja-JP" sz="16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本学の教員の</a:t>
            </a:r>
            <a:r>
              <a:rPr kumimoji="1" lang="en-US" altLang="ja-JP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 </a:t>
            </a:r>
            <a:r>
              <a:rPr kumimoji="1" lang="ja-JP" altLang="en-US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の登録を促進するために、メールによる案内を行っております。</a:t>
            </a:r>
            <a:endParaRPr kumimoji="1" lang="en-US" altLang="ja-JP" sz="1600" dirty="0" smtClean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kumimoji="1" lang="en-US" altLang="ja-JP" sz="1600" dirty="0" smtClean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下</a:t>
            </a:r>
            <a:r>
              <a:rPr lang="ja-JP" altLang="en-US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の</a:t>
            </a:r>
            <a:r>
              <a:rPr lang="ja-JP" altLang="en-US" sz="16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ボタン</a:t>
            </a:r>
            <a:r>
              <a:rPr lang="ja-JP" altLang="en-US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を</a:t>
            </a:r>
            <a:r>
              <a:rPr lang="ja-JP" altLang="en-US" sz="16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クリック</a:t>
            </a:r>
            <a:r>
              <a:rPr lang="ja-JP" altLang="en-US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して</a:t>
            </a:r>
            <a:r>
              <a:rPr lang="en-US" altLang="ja-JP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</a:t>
            </a:r>
            <a:r>
              <a:rPr lang="ja-JP" altLang="en-US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の新規登録を行ってください。</a:t>
            </a:r>
            <a:endParaRPr lang="en-US" altLang="ja-JP" sz="1600" dirty="0" smtClean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ja-JP" alt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登録</a:t>
            </a:r>
            <a:r>
              <a:rPr lang="ja-JP" alt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が完了したら、</a:t>
            </a:r>
            <a:r>
              <a:rPr lang="en-US" altLang="ja-JP" sz="1600" dirty="0">
                <a:solidFill>
                  <a:prstClr val="black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</a:t>
            </a:r>
            <a:r>
              <a:rPr lang="ja-JP" alt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にログイン</a:t>
            </a:r>
            <a:r>
              <a:rPr lang="ja-JP" alt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してください。</a:t>
            </a:r>
            <a:endParaRPr lang="en-US" altLang="ja-JP" sz="1600" dirty="0" smtClean="0">
              <a:solidFill>
                <a:prstClr val="black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en-US" altLang="ja-JP" sz="1600" dirty="0" smtClean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ja-JP" altLang="en-US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既に</a:t>
            </a:r>
            <a:r>
              <a:rPr lang="en-US" altLang="ja-JP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 ID</a:t>
            </a:r>
            <a:r>
              <a:rPr lang="ja-JP" altLang="en-US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をお持ちの方はログインしてください。</a:t>
            </a:r>
            <a:endParaRPr lang="en-US" altLang="ja-JP" sz="1600" dirty="0" smtClean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en-US" altLang="ja-JP" sz="14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en-US" altLang="ja-JP" sz="1200" dirty="0" smtClean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en-US" altLang="ja-JP" sz="12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en-US" altLang="ja-JP" sz="12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ja-JP" altLang="en-US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ログインしたら、筑波大学への許諾を与えてください。</a:t>
            </a:r>
            <a:endParaRPr lang="en-US" altLang="ja-JP" sz="1600" dirty="0" smtClean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ja-JP" altLang="en-US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あなたの</a:t>
            </a:r>
            <a:r>
              <a:rPr lang="en-US" altLang="ja-JP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 </a:t>
            </a:r>
            <a:r>
              <a:rPr lang="ja-JP" altLang="en-US" sz="16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レコードに、あなたが筑波大学に所属していることを、筑波大学の名義で書き込みます。</a:t>
            </a:r>
            <a:endParaRPr lang="en-US" altLang="ja-JP" sz="1600" dirty="0" smtClean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en-US" altLang="ja-JP" sz="16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endParaRPr lang="en-US" altLang="ja-JP" sz="1600" dirty="0" smtClean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93584" y="1761472"/>
            <a:ext cx="914400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日本語</a:t>
            </a:r>
            <a:endParaRPr kumimoji="1" lang="ja-JP" altLang="en-US" sz="12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273958" y="1764090"/>
            <a:ext cx="868893" cy="216000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200" b="1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English</a:t>
            </a:r>
            <a:endParaRPr kumimoji="1" lang="ja-JP" altLang="en-US" sz="12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1293584" y="4627594"/>
            <a:ext cx="3300790" cy="416688"/>
            <a:chOff x="1628078" y="3784922"/>
            <a:chExt cx="2089383" cy="416688"/>
          </a:xfrm>
        </p:grpSpPr>
        <p:sp>
          <p:nvSpPr>
            <p:cNvPr id="15" name="角丸四角形 14"/>
            <p:cNvSpPr/>
            <p:nvPr/>
          </p:nvSpPr>
          <p:spPr>
            <a:xfrm>
              <a:off x="1628078" y="3784922"/>
              <a:ext cx="2089383" cy="41668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1628078" y="3858996"/>
              <a:ext cx="2089383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kumimoji="1" lang="en-US" altLang="ja-JP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ORCID</a:t>
              </a:r>
              <a:r>
                <a:rPr kumimoji="1" lang="ja-JP" alt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新規登録又はログイン</a:t>
              </a:r>
              <a:endParaRPr kumimoji="1" lang="ja-JP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円/楕円 2"/>
          <p:cNvSpPr/>
          <p:nvPr/>
        </p:nvSpPr>
        <p:spPr>
          <a:xfrm>
            <a:off x="1212911" y="4489984"/>
            <a:ext cx="3381463" cy="687944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 rot="21341448">
            <a:off x="4610747" y="4529236"/>
            <a:ext cx="1062682" cy="475795"/>
            <a:chOff x="5494638" y="4802659"/>
            <a:chExt cx="1062682" cy="475795"/>
          </a:xfrm>
        </p:grpSpPr>
        <p:sp>
          <p:nvSpPr>
            <p:cNvPr id="6" name="左矢印 5"/>
            <p:cNvSpPr/>
            <p:nvPr/>
          </p:nvSpPr>
          <p:spPr>
            <a:xfrm>
              <a:off x="5494638" y="4802659"/>
              <a:ext cx="1062682" cy="475795"/>
            </a:xfrm>
            <a:prstGeom prst="leftArrow">
              <a:avLst>
                <a:gd name="adj1" fmla="val 63851"/>
                <a:gd name="adj2" fmla="val 5000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5725297" y="4902056"/>
              <a:ext cx="77435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dirty="0" smtClean="0"/>
                <a:t>クリック</a:t>
              </a:r>
              <a:endParaRPr kumimoji="1" lang="ja-JP" altLang="en-US" dirty="0"/>
            </a:p>
          </p:txBody>
        </p:sp>
      </p:grp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7677150" y="6451237"/>
            <a:ext cx="2228850" cy="365125"/>
          </a:xfrm>
        </p:spPr>
        <p:txBody>
          <a:bodyPr/>
          <a:lstStyle/>
          <a:p>
            <a:fld id="{91507F56-71CD-43A9-93D1-C60FF96FCEB4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-1" y="0"/>
            <a:ext cx="2121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メール</a:t>
            </a:r>
            <a:endParaRPr kumimoji="1" lang="ja-JP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293584" y="6154175"/>
            <a:ext cx="4005529" cy="416688"/>
            <a:chOff x="1628077" y="3784922"/>
            <a:chExt cx="2535479" cy="416688"/>
          </a:xfrm>
        </p:grpSpPr>
        <p:sp>
          <p:nvSpPr>
            <p:cNvPr id="21" name="角丸四角形 20"/>
            <p:cNvSpPr/>
            <p:nvPr/>
          </p:nvSpPr>
          <p:spPr>
            <a:xfrm>
              <a:off x="1628078" y="3784922"/>
              <a:ext cx="2535478" cy="41668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628077" y="3858996"/>
              <a:ext cx="253547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kumimoji="1" lang="ja-JP" alt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筑波大学における</a:t>
              </a:r>
              <a:r>
                <a:rPr kumimoji="1" lang="en-US" altLang="ja-JP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ORCID</a:t>
              </a:r>
              <a:r>
                <a:rPr kumimoji="1" lang="ja-JP" alt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の取り扱いについて</a:t>
              </a:r>
              <a:endParaRPr kumimoji="1" lang="ja-JP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257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045" y="817510"/>
            <a:ext cx="7185910" cy="59553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正方形/長方形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noFill/>
          <a:ln w="254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53273" y="109624"/>
            <a:ext cx="65326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</a:t>
            </a:r>
            <a:r>
              <a:rPr kumimoji="1"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のログイン画面に遷移します。</a:t>
            </a:r>
            <a:endParaRPr kumimoji="1" lang="en-US" altLang="ja-JP" sz="2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</a:t>
            </a:r>
            <a:r>
              <a:rPr lang="en-US" altLang="ja-JP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Register now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」ボタンをクリックしてください。</a:t>
            </a:r>
            <a:endParaRPr lang="en-US" altLang="ja-JP" sz="2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 rot="20841680">
            <a:off x="6160428" y="2720511"/>
            <a:ext cx="1062682" cy="475795"/>
            <a:chOff x="5494638" y="4802659"/>
            <a:chExt cx="1062682" cy="475795"/>
          </a:xfrm>
        </p:grpSpPr>
        <p:sp>
          <p:nvSpPr>
            <p:cNvPr id="8" name="左矢印 7"/>
            <p:cNvSpPr/>
            <p:nvPr/>
          </p:nvSpPr>
          <p:spPr>
            <a:xfrm>
              <a:off x="5494638" y="4802659"/>
              <a:ext cx="1062682" cy="475795"/>
            </a:xfrm>
            <a:prstGeom prst="leftArrow">
              <a:avLst>
                <a:gd name="adj1" fmla="val 63851"/>
                <a:gd name="adj2" fmla="val 5000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5725297" y="4902056"/>
              <a:ext cx="77435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dirty="0" smtClean="0"/>
                <a:t>クリック</a:t>
              </a:r>
              <a:endParaRPr kumimoji="1" lang="ja-JP" altLang="en-US" dirty="0"/>
            </a:p>
          </p:txBody>
        </p:sp>
      </p:grp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675604" y="6492875"/>
            <a:ext cx="2228850" cy="365125"/>
          </a:xfrm>
        </p:spPr>
        <p:txBody>
          <a:bodyPr/>
          <a:lstStyle/>
          <a:p>
            <a:fld id="{91507F56-71CD-43A9-93D1-C60FF96FCEB4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0" y="0"/>
            <a:ext cx="2121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ログイン画面</a:t>
            </a:r>
            <a:endParaRPr kumimoji="1" lang="ja-JP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6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noFill/>
          <a:ln w="254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/>
          <a:srcRect t="12112" r="44406" b="3767"/>
          <a:stretch/>
        </p:blipFill>
        <p:spPr>
          <a:xfrm>
            <a:off x="1335228" y="862929"/>
            <a:ext cx="6966767" cy="59297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2120233" y="155043"/>
            <a:ext cx="73234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新規登録画面に遷移します。</a:t>
            </a:r>
            <a:endParaRPr kumimoji="1" lang="en-US" altLang="ja-JP" sz="2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氏名、</a:t>
            </a:r>
            <a:r>
              <a:rPr kumimoji="1" lang="en-US" altLang="ja-JP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email</a:t>
            </a:r>
            <a:r>
              <a:rPr kumimoji="1" lang="ja-JP" altLang="en-US" sz="2000" dirty="0" err="1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、</a:t>
            </a:r>
            <a:r>
              <a:rPr kumimoji="1" lang="ja-JP" altLang="en-US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パスワード、パスワード（確認）を入力します。</a:t>
            </a:r>
            <a:endParaRPr kumimoji="1" lang="ja-JP" altLang="en-US" sz="20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75572" y="1570815"/>
            <a:ext cx="1301578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kumimoji="1" lang="ja-JP" altLang="en-US" sz="1000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日本語表示も可能です</a:t>
            </a:r>
            <a:endParaRPr kumimoji="1" lang="ja-JP" altLang="en-US" sz="1000" b="1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7409966" y="1341631"/>
            <a:ext cx="774357" cy="148281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3379944" y="3407186"/>
            <a:ext cx="2760955" cy="39949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3379945" y="3902372"/>
            <a:ext cx="2760955" cy="39949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3379946" y="4379389"/>
            <a:ext cx="2760955" cy="39949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3379947" y="5386266"/>
            <a:ext cx="2760955" cy="39949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677150" y="6463000"/>
            <a:ext cx="2228850" cy="365125"/>
          </a:xfrm>
        </p:spPr>
        <p:txBody>
          <a:bodyPr/>
          <a:lstStyle/>
          <a:p>
            <a:fld id="{91507F56-71CD-43A9-93D1-C60FF96FCEB4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0" y="0"/>
            <a:ext cx="2121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新規登録画面</a:t>
            </a:r>
            <a:endParaRPr kumimoji="1" lang="ja-JP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60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t="11969" r="44449" b="3910"/>
          <a:stretch/>
        </p:blipFill>
        <p:spPr>
          <a:xfrm>
            <a:off x="1492790" y="858748"/>
            <a:ext cx="6957488" cy="59263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正方形/長方形 5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noFill/>
          <a:ln w="254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86758" y="176182"/>
            <a:ext cx="8149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必要事項を入力した後、「</a:t>
            </a:r>
            <a:r>
              <a:rPr kumimoji="1" lang="en-US" altLang="ja-JP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Register</a:t>
            </a:r>
            <a:r>
              <a:rPr kumimoji="1"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」ボタンをクリックしてください。</a:t>
            </a:r>
            <a:endParaRPr kumimoji="1" lang="en-US" altLang="ja-JP" sz="2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登録が終わったら、ログインしてください。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3303372" y="5931244"/>
            <a:ext cx="1136821" cy="37894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4440193" y="5882816"/>
            <a:ext cx="1062682" cy="475795"/>
            <a:chOff x="5494638" y="4802659"/>
            <a:chExt cx="1062682" cy="475795"/>
          </a:xfrm>
        </p:grpSpPr>
        <p:sp>
          <p:nvSpPr>
            <p:cNvPr id="10" name="左矢印 9"/>
            <p:cNvSpPr/>
            <p:nvPr/>
          </p:nvSpPr>
          <p:spPr>
            <a:xfrm>
              <a:off x="5494638" y="4802659"/>
              <a:ext cx="1062682" cy="475795"/>
            </a:xfrm>
            <a:prstGeom prst="leftArrow">
              <a:avLst>
                <a:gd name="adj1" fmla="val 63851"/>
                <a:gd name="adj2" fmla="val 5000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725297" y="4902056"/>
              <a:ext cx="77435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dirty="0" smtClean="0"/>
                <a:t>クリック</a:t>
              </a:r>
              <a:endParaRPr kumimoji="1" lang="ja-JP" altLang="en-US" dirty="0"/>
            </a:p>
          </p:txBody>
        </p:sp>
      </p:grpSp>
      <p:sp>
        <p:nvSpPr>
          <p:cNvPr id="12" name="角丸四角形 11"/>
          <p:cNvSpPr/>
          <p:nvPr/>
        </p:nvSpPr>
        <p:spPr>
          <a:xfrm>
            <a:off x="3389516" y="875263"/>
            <a:ext cx="2760955" cy="39949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左中かっこ 3"/>
          <p:cNvSpPr/>
          <p:nvPr/>
        </p:nvSpPr>
        <p:spPr>
          <a:xfrm>
            <a:off x="3214363" y="2224530"/>
            <a:ext cx="350306" cy="701336"/>
          </a:xfrm>
          <a:prstGeom prst="leftBrace">
            <a:avLst>
              <a:gd name="adj1" fmla="val 50052"/>
              <a:gd name="adj2" fmla="val 51266"/>
            </a:avLst>
          </a:prstGeom>
          <a:ln w="222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35359" y="2485387"/>
            <a:ext cx="1145219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kumimoji="1" lang="ja-JP" altLang="en-US" sz="12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いづれかを選択</a:t>
            </a:r>
            <a:endParaRPr kumimoji="1" lang="ja-JP" altLang="en-US" sz="12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86757" y="3444389"/>
            <a:ext cx="1145219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kumimoji="1" lang="ja-JP" altLang="en-US" sz="12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チェック</a:t>
            </a:r>
            <a:endParaRPr kumimoji="1" lang="ja-JP" altLang="en-US" sz="12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2840854" y="3544691"/>
            <a:ext cx="719092" cy="32851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2831976" y="3537088"/>
            <a:ext cx="727970" cy="12107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2831976" y="3536722"/>
            <a:ext cx="813901" cy="20368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スライド番号プレースホルダー 23"/>
          <p:cNvSpPr>
            <a:spLocks noGrp="1"/>
          </p:cNvSpPr>
          <p:nvPr>
            <p:ph type="sldNum" sz="quarter" idx="12"/>
          </p:nvPr>
        </p:nvSpPr>
        <p:spPr>
          <a:xfrm>
            <a:off x="7677150" y="6455372"/>
            <a:ext cx="2228850" cy="365125"/>
          </a:xfrm>
        </p:spPr>
        <p:txBody>
          <a:bodyPr/>
          <a:lstStyle/>
          <a:p>
            <a:fld id="{91507F56-71CD-43A9-93D1-C60FF96FCEB4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0" y="0"/>
            <a:ext cx="21218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新規登録画面（続き）</a:t>
            </a:r>
            <a:endParaRPr kumimoji="1" lang="ja-JP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83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247888" y="1204957"/>
            <a:ext cx="7426094" cy="550781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Picture 2" descr="ORCID.org"/>
          <p:cNvPicPr>
            <a:picLocks noChangeAspect="1" noChangeArrowheads="1"/>
          </p:cNvPicPr>
          <p:nvPr/>
        </p:nvPicPr>
        <p:blipFill>
          <a:blip r:link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97" y="1350658"/>
            <a:ext cx="13335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線コネクタ 6"/>
          <p:cNvCxnSpPr/>
          <p:nvPr/>
        </p:nvCxnSpPr>
        <p:spPr>
          <a:xfrm>
            <a:off x="1387735" y="1282291"/>
            <a:ext cx="7164593" cy="0"/>
          </a:xfrm>
          <a:prstGeom prst="line">
            <a:avLst/>
          </a:prstGeom>
          <a:ln w="76200">
            <a:solidFill>
              <a:srgbClr val="99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3121806" y="1420583"/>
            <a:ext cx="5335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b="1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Taro Tsukuba</a:t>
            </a:r>
          </a:p>
          <a:p>
            <a:pPr algn="r"/>
            <a:r>
              <a:rPr kumimoji="1" lang="en-US" altLang="ja-JP" sz="14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https://sandbox.orcid.org/0000-0000-0000-0000</a:t>
            </a:r>
            <a:endParaRPr kumimoji="1" lang="ja-JP" altLang="en-US" sz="1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71922" y="2000434"/>
            <a:ext cx="69804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99CC00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University of Tsukuba</a:t>
            </a:r>
          </a:p>
          <a:p>
            <a:r>
              <a:rPr lang="ja-JP" altLang="en-US" sz="1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により、あなたの</a:t>
            </a:r>
            <a:r>
              <a:rPr lang="en-US" altLang="ja-JP" sz="1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</a:t>
            </a:r>
            <a:r>
              <a:rPr lang="ja-JP" altLang="en-US" sz="14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レコードに対する次のアクセスが要求されています</a:t>
            </a:r>
            <a:endParaRPr kumimoji="1" lang="ja-JP" altLang="en-US" sz="14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1387735" y="2614253"/>
            <a:ext cx="7164593" cy="0"/>
          </a:xfrm>
          <a:prstGeom prst="line">
            <a:avLst/>
          </a:prstGeom>
          <a:ln w="38100">
            <a:solidFill>
              <a:srgbClr val="99CC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1619679" y="3050500"/>
            <a:ext cx="52053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経歴情報の更新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自分のレコードから制限付き情報を読みます。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活動の作成または更新</a:t>
            </a:r>
            <a:endParaRPr kumimoji="1" lang="ja-JP" altLang="en-US" sz="1400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1387735" y="3899646"/>
            <a:ext cx="7164593" cy="0"/>
          </a:xfrm>
          <a:prstGeom prst="line">
            <a:avLst/>
          </a:prstGeom>
          <a:ln w="38100">
            <a:solidFill>
              <a:srgbClr val="99CC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162285" y="3997595"/>
            <a:ext cx="63900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取り消すまでは、この許可を認めます。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許可はアカウント設定ページで取り消すことができます。このボックスを解除する　　と、今回に限り許可が与えられます。</a:t>
            </a:r>
            <a:endParaRPr lang="en-US" altLang="ja-JP" sz="1400" dirty="0" smtClean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599170" y="4795246"/>
            <a:ext cx="6723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ja-JP" altLang="en-US" sz="1400" dirty="0">
                <a:solidFill>
                  <a:prstClr val="black"/>
                </a:solidFill>
              </a:rPr>
              <a:t>このアプリケーションでは、あなたの</a:t>
            </a:r>
            <a:r>
              <a:rPr lang="en-US" altLang="ja-JP" sz="1400" dirty="0">
                <a:solidFill>
                  <a:prstClr val="black"/>
                </a:solidFill>
              </a:rPr>
              <a:t>ORCID</a:t>
            </a:r>
            <a:r>
              <a:rPr lang="ja-JP" altLang="en-US" sz="1400" dirty="0">
                <a:solidFill>
                  <a:prstClr val="black"/>
                </a:solidFill>
              </a:rPr>
              <a:t>パスワードや、</a:t>
            </a:r>
            <a:r>
              <a:rPr lang="en-US" altLang="ja-JP" sz="1400" dirty="0">
                <a:solidFill>
                  <a:prstClr val="black"/>
                </a:solidFill>
              </a:rPr>
              <a:t>ORCID</a:t>
            </a:r>
            <a:r>
              <a:rPr lang="ja-JP" altLang="en-US" sz="1400" dirty="0">
                <a:solidFill>
                  <a:prstClr val="black"/>
                </a:solidFill>
              </a:rPr>
              <a:t>レコードにある他のプライベートな情報を表示できません。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60955" y="4004251"/>
            <a:ext cx="462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</a:rPr>
              <a:t>☑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60955" y="5820575"/>
            <a:ext cx="6766560" cy="307777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承認</a:t>
            </a:r>
            <a:endParaRPr kumimoji="1" lang="ja-JP" altLang="en-US" sz="14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678846" y="6266352"/>
            <a:ext cx="6766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 smtClean="0">
                <a:solidFill>
                  <a:srgbClr val="00669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拒否</a:t>
            </a:r>
            <a:endParaRPr kumimoji="1" lang="ja-JP" altLang="en-US" sz="1400" b="1" dirty="0">
              <a:solidFill>
                <a:srgbClr val="00669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9" y="2679091"/>
            <a:ext cx="749700" cy="347100"/>
          </a:xfrm>
          <a:prstGeom prst="rect">
            <a:avLst/>
          </a:prstGeom>
        </p:spPr>
      </p:pic>
      <p:sp>
        <p:nvSpPr>
          <p:cNvPr id="20" name="円/楕円 19"/>
          <p:cNvSpPr/>
          <p:nvPr/>
        </p:nvSpPr>
        <p:spPr>
          <a:xfrm>
            <a:off x="4365229" y="5739204"/>
            <a:ext cx="1393794" cy="470517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/>
          <p:cNvGrpSpPr/>
          <p:nvPr/>
        </p:nvGrpSpPr>
        <p:grpSpPr>
          <a:xfrm rot="20120117">
            <a:off x="5520879" y="5349443"/>
            <a:ext cx="1062682" cy="475795"/>
            <a:chOff x="5494638" y="4802659"/>
            <a:chExt cx="1062682" cy="475795"/>
          </a:xfrm>
        </p:grpSpPr>
        <p:sp>
          <p:nvSpPr>
            <p:cNvPr id="22" name="左矢印 21"/>
            <p:cNvSpPr/>
            <p:nvPr/>
          </p:nvSpPr>
          <p:spPr>
            <a:xfrm>
              <a:off x="5494638" y="4802659"/>
              <a:ext cx="1062682" cy="475795"/>
            </a:xfrm>
            <a:prstGeom prst="leftArrow">
              <a:avLst>
                <a:gd name="adj1" fmla="val 63851"/>
                <a:gd name="adj2" fmla="val 5000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5725297" y="4902056"/>
              <a:ext cx="77435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dirty="0" smtClean="0"/>
                <a:t>クリック</a:t>
              </a:r>
              <a:endParaRPr kumimoji="1" lang="ja-JP" altLang="en-US" dirty="0"/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1247888" y="368720"/>
            <a:ext cx="74260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ja-JP" alt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ログインしたら、筑波</a:t>
            </a:r>
            <a:r>
              <a:rPr lang="ja-JP" alt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大学を</a:t>
            </a:r>
            <a:r>
              <a:rPr lang="en-US" altLang="ja-JP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Trusted Organization</a:t>
            </a:r>
            <a:r>
              <a:rPr lang="ja-JP" alt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として承認して</a:t>
            </a:r>
            <a:r>
              <a:rPr lang="ja-JP" alt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ください。</a:t>
            </a:r>
            <a:endParaRPr lang="en-US" altLang="ja-JP" sz="1600" dirty="0">
              <a:solidFill>
                <a:prstClr val="black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pPr lvl="0"/>
            <a:r>
              <a:rPr lang="ja-JP" alt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あなたの</a:t>
            </a:r>
            <a:r>
              <a:rPr lang="en-US" altLang="ja-JP" sz="1600" dirty="0">
                <a:solidFill>
                  <a:prstClr val="black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 </a:t>
            </a:r>
            <a:r>
              <a:rPr lang="ja-JP" alt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レコードに、あなたが筑波大学に所属していることを、筑波大学の名義で書き込みます。</a:t>
            </a:r>
            <a:endParaRPr lang="en-US" altLang="ja-JP" sz="1600" dirty="0">
              <a:solidFill>
                <a:prstClr val="black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6" name="スライド番号プレースホルダー 25"/>
          <p:cNvSpPr>
            <a:spLocks noGrp="1"/>
          </p:cNvSpPr>
          <p:nvPr>
            <p:ph type="sldNum" sz="quarter" idx="12"/>
          </p:nvPr>
        </p:nvSpPr>
        <p:spPr>
          <a:xfrm>
            <a:off x="7677150" y="6469108"/>
            <a:ext cx="2228850" cy="365125"/>
          </a:xfrm>
        </p:spPr>
        <p:txBody>
          <a:bodyPr/>
          <a:lstStyle/>
          <a:p>
            <a:fld id="{91507F56-71CD-43A9-93D1-C60FF96FCEB4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noFill/>
          <a:ln w="254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0" y="0"/>
            <a:ext cx="2121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承認</a:t>
            </a:r>
            <a:endParaRPr kumimoji="1" lang="ja-JP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34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83323" y="1318728"/>
            <a:ext cx="52773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</a:t>
            </a:r>
            <a:r>
              <a:rPr lang="ja-JP" altLang="en-US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に情報が書き込まれます</a:t>
            </a:r>
            <a:r>
              <a:rPr kumimoji="1" lang="ja-JP" altLang="en-US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。</a:t>
            </a:r>
            <a:endParaRPr kumimoji="1" lang="ja-JP" altLang="en-US" sz="20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383323" y="1710550"/>
            <a:ext cx="7057291" cy="508086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18491" y="1745451"/>
            <a:ext cx="6986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筑波大学</a:t>
            </a:r>
            <a:endParaRPr kumimoji="1" lang="en-US" altLang="ja-JP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en-US" altLang="ja-JP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University of Tsukuba</a:t>
            </a:r>
            <a:endParaRPr kumimoji="1" lang="ja-JP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V="1">
            <a:off x="1594624" y="2629675"/>
            <a:ext cx="6716751" cy="5059"/>
          </a:xfrm>
          <a:prstGeom prst="line">
            <a:avLst/>
          </a:prstGeom>
          <a:ln w="76200">
            <a:solidFill>
              <a:srgbClr val="99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560597" y="2895135"/>
            <a:ext cx="67407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当機関による実績登録を許諾いただき、ありがとうございました。</a:t>
            </a:r>
            <a:endParaRPr kumimoji="1" lang="en-US" altLang="ja-JP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kumimoji="1" lang="en-US" altLang="ja-JP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Thank you for your permission to update your ORCID record.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61616" y="3668289"/>
            <a:ext cx="6623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 </a:t>
            </a:r>
            <a:r>
              <a:rPr lang="en-US" altLang="ja-JP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iD</a:t>
            </a:r>
            <a:endParaRPr lang="en-US" altLang="ja-JP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ja-JP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　　</a:t>
            </a:r>
            <a:r>
              <a:rPr lang="en-US" altLang="ja-JP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https</a:t>
            </a:r>
            <a:r>
              <a:rPr lang="en-US" altLang="ja-JP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://sandbox.orcid.org/0000-0000-0000-0000</a:t>
            </a:r>
            <a:endParaRPr lang="ja-JP" alt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614" y="3681359"/>
            <a:ext cx="418033" cy="379642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1793631" y="4416516"/>
            <a:ext cx="5896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貴殿</a:t>
            </a:r>
            <a:r>
              <a:rPr lang="ja-JP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の</a:t>
            </a:r>
            <a:r>
              <a:rPr lang="en-US" altLang="ja-JP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</a:t>
            </a:r>
            <a:r>
              <a:rPr lang="ja-JP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レコードに実績を更新しました。</a:t>
            </a:r>
            <a:endParaRPr lang="en-US" altLang="ja-JP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kumimoji="1"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以下</a:t>
            </a:r>
            <a:r>
              <a:rPr kumimoji="1" lang="ja-JP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の</a:t>
            </a:r>
            <a:r>
              <a:rPr kumimoji="1"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リンク</a:t>
            </a:r>
            <a:r>
              <a:rPr kumimoji="1" lang="ja-JP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から、</a:t>
            </a:r>
            <a:r>
              <a:rPr kumimoji="1" lang="en-US" altLang="ja-JP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ORCID</a:t>
            </a:r>
            <a:r>
              <a:rPr kumimoji="1" lang="ja-JP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の画面で確認できます。</a:t>
            </a:r>
            <a:endParaRPr kumimoji="1" lang="en-US" altLang="ja-JP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en-US" altLang="ja-JP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Your works have been updated on your ORCID record.</a:t>
            </a:r>
          </a:p>
          <a:p>
            <a:r>
              <a:rPr kumimoji="1" lang="en-US" altLang="ja-JP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Please click the link below to review your ORCID record.</a:t>
            </a:r>
            <a:endParaRPr kumimoji="1" lang="ja-JP" alt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1763752" y="6042720"/>
            <a:ext cx="3167230" cy="433754"/>
            <a:chOff x="3843954" y="5723796"/>
            <a:chExt cx="3167230" cy="433754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3843954" y="5723796"/>
              <a:ext cx="3167230" cy="433754"/>
              <a:chOff x="3843954" y="5723796"/>
              <a:chExt cx="3167230" cy="433754"/>
            </a:xfrm>
            <a:effectLst/>
          </p:grpSpPr>
          <p:sp>
            <p:nvSpPr>
              <p:cNvPr id="15" name="角丸四角形 14"/>
              <p:cNvSpPr/>
              <p:nvPr/>
            </p:nvSpPr>
            <p:spPr>
              <a:xfrm>
                <a:off x="3843954" y="5723796"/>
                <a:ext cx="3167230" cy="433754"/>
              </a:xfrm>
              <a:prstGeom prst="roundRect">
                <a:avLst/>
              </a:prstGeom>
              <a:solidFill>
                <a:schemeClr val="bg1"/>
              </a:solidFill>
              <a:ln w="603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3989708" y="5755321"/>
                <a:ext cx="3021476" cy="3707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dirty="0" smtClean="0"/>
                  <a:t>　　　</a:t>
                </a:r>
                <a:r>
                  <a:rPr kumimoji="1" lang="en-US" altLang="ja-JP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Go to your ORCID record</a:t>
                </a:r>
                <a:endParaRPr kumimoji="1" lang="ja-JP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89708" y="5731086"/>
              <a:ext cx="408191" cy="370704"/>
            </a:xfrm>
            <a:prstGeom prst="rect">
              <a:avLst/>
            </a:prstGeom>
          </p:spPr>
        </p:pic>
      </p:grpSp>
      <p:sp>
        <p:nvSpPr>
          <p:cNvPr id="19" name="正方形/長方形 18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noFill/>
          <a:ln w="254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1449750" y="5869226"/>
            <a:ext cx="3878438" cy="790833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/>
          <p:cNvGrpSpPr/>
          <p:nvPr/>
        </p:nvGrpSpPr>
        <p:grpSpPr>
          <a:xfrm rot="20349230">
            <a:off x="5190626" y="5710429"/>
            <a:ext cx="1062682" cy="475795"/>
            <a:chOff x="5494638" y="4802659"/>
            <a:chExt cx="1062682" cy="475795"/>
          </a:xfrm>
        </p:grpSpPr>
        <p:sp>
          <p:nvSpPr>
            <p:cNvPr id="22" name="左矢印 21"/>
            <p:cNvSpPr/>
            <p:nvPr/>
          </p:nvSpPr>
          <p:spPr>
            <a:xfrm>
              <a:off x="5494638" y="4802659"/>
              <a:ext cx="1062682" cy="475795"/>
            </a:xfrm>
            <a:prstGeom prst="leftArrow">
              <a:avLst>
                <a:gd name="adj1" fmla="val 63851"/>
                <a:gd name="adj2" fmla="val 5000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5725297" y="4902056"/>
              <a:ext cx="77435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dirty="0" smtClean="0"/>
                <a:t>クリック</a:t>
              </a:r>
              <a:endParaRPr kumimoji="1" lang="ja-JP" altLang="en-US" dirty="0"/>
            </a:p>
          </p:txBody>
        </p:sp>
      </p:grpSp>
      <p:sp>
        <p:nvSpPr>
          <p:cNvPr id="24" name="スライド番号プレースホルダー 23"/>
          <p:cNvSpPr>
            <a:spLocks noGrp="1"/>
          </p:cNvSpPr>
          <p:nvPr>
            <p:ph type="sldNum" sz="quarter" idx="12"/>
          </p:nvPr>
        </p:nvSpPr>
        <p:spPr>
          <a:xfrm>
            <a:off x="7677150" y="6463926"/>
            <a:ext cx="2228850" cy="365125"/>
          </a:xfrm>
        </p:spPr>
        <p:txBody>
          <a:bodyPr/>
          <a:lstStyle/>
          <a:p>
            <a:fld id="{91507F56-71CD-43A9-93D1-C60FF96FCEB4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0" y="0"/>
            <a:ext cx="2121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完了画面</a:t>
            </a:r>
            <a:endParaRPr kumimoji="1" lang="ja-JP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60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t="11820" r="37796" b="4354"/>
          <a:stretch/>
        </p:blipFill>
        <p:spPr>
          <a:xfrm>
            <a:off x="1128583" y="848497"/>
            <a:ext cx="7779179" cy="58967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334530" y="2520779"/>
            <a:ext cx="93911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Taro</a:t>
            </a:r>
          </a:p>
          <a:p>
            <a:r>
              <a:rPr lang="en-US" altLang="ja-JP" sz="1200" b="1" dirty="0" smtClean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Tsukuba</a:t>
            </a:r>
            <a:endParaRPr kumimoji="1" lang="ja-JP" altLang="en-US" sz="1200" b="1" dirty="0">
              <a:solidFill>
                <a:srgbClr val="99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059826" y="996126"/>
            <a:ext cx="939114" cy="1406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kumimoji="1" lang="en-US" altLang="ja-JP" sz="9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Taro Tsukuba</a:t>
            </a:r>
            <a:endParaRPr kumimoji="1" lang="ja-JP" altLang="en-US" sz="9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34034" y="3627837"/>
            <a:ext cx="972000" cy="144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kumimoji="1" lang="en-US" altLang="ja-JP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of Tsukuba</a:t>
            </a:r>
            <a:endParaRPr kumimoji="1" lang="ja-JP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3130378" y="3509320"/>
            <a:ext cx="1606379" cy="420130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73643" y="140611"/>
            <a:ext cx="6822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データソースが筑波大学であることを確認してください。</a:t>
            </a:r>
            <a:endParaRPr kumimoji="1" lang="en-US" altLang="ja-JP" sz="2000" dirty="0" smtClean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r>
              <a:rPr lang="ja-JP" altLang="en-US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より信頼できる情報と</a:t>
            </a:r>
            <a:r>
              <a:rPr lang="ja-JP" altLang="en-US" sz="2000" dirty="0" smtClean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なりました。</a:t>
            </a:r>
            <a:endParaRPr kumimoji="1" lang="ja-JP" altLang="en-US" sz="20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7677150" y="6492875"/>
            <a:ext cx="2228850" cy="365125"/>
          </a:xfrm>
        </p:spPr>
        <p:txBody>
          <a:bodyPr/>
          <a:lstStyle/>
          <a:p>
            <a:fld id="{91507F56-71CD-43A9-93D1-C60FF96FCEB4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noFill/>
          <a:ln w="25400">
            <a:solidFill>
              <a:srgbClr val="99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0"/>
            <a:ext cx="2358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My ORCID Record</a:t>
            </a:r>
            <a:endParaRPr kumimoji="1" lang="ja-JP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66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766</TotalTime>
  <Words>494</Words>
  <Application>Microsoft Office PowerPoint</Application>
  <PresentationFormat>A4 210 x 297 mm</PresentationFormat>
  <Paragraphs>98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ＭＳ Ｐゴシック</vt:lpstr>
      <vt:lpstr>ＭＳ 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筑波大学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長谷川　康成</dc:creator>
  <cp:lastModifiedBy>長谷川　康成</cp:lastModifiedBy>
  <cp:revision>52</cp:revision>
  <cp:lastPrinted>2020-01-15T01:13:08Z</cp:lastPrinted>
  <dcterms:created xsi:type="dcterms:W3CDTF">2020-01-07T06:03:27Z</dcterms:created>
  <dcterms:modified xsi:type="dcterms:W3CDTF">2020-03-10T23:13:42Z</dcterms:modified>
</cp:coreProperties>
</file>